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Poppins Light" charset="0"/>
      <p:regular r:id="rId11"/>
    </p:embeddedFont>
    <p:embeddedFont>
      <p:font typeface="Calibri" pitchFamily="34" charset="0"/>
      <p:regular r:id="rId12"/>
      <p:bold r:id="rId13"/>
      <p:italic r:id="rId14"/>
      <p:boldItalic r:id="rId15"/>
    </p:embeddedFont>
    <p:embeddedFont>
      <p:font typeface="Computer Says No" charset="0"/>
      <p:regular r:id="rId16"/>
    </p:embeddedFont>
    <p:embeddedFont>
      <p:font typeface="Times New Roman Bold" pitchFamily="18" charset="0"/>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74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cstate="print"/>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6" name="TextBox 6"/>
          <p:cNvSpPr txBox="1"/>
          <p:nvPr/>
        </p:nvSpPr>
        <p:spPr>
          <a:xfrm>
            <a:off x="3779428" y="6735582"/>
            <a:ext cx="6926813" cy="634638"/>
          </a:xfrm>
          <a:prstGeom prst="rect">
            <a:avLst/>
          </a:prstGeom>
        </p:spPr>
        <p:txBody>
          <a:bodyPr lIns="0" tIns="0" rIns="0" bIns="0" rtlCol="0" anchor="t">
            <a:spAutoFit/>
          </a:bodyPr>
          <a:lstStyle/>
          <a:p>
            <a:pPr algn="ctr">
              <a:lnSpc>
                <a:spcPts val="4919"/>
              </a:lnSpc>
            </a:pPr>
            <a:r>
              <a:rPr lang="en-US" sz="3514">
                <a:solidFill>
                  <a:srgbClr val="CB6CE6"/>
                </a:solidFill>
                <a:latin typeface="Poppins Light"/>
              </a:rPr>
              <a:t>PRESENTED  BY  SARANYA C</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cstate="print"/>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cstate="print"/>
            <a:stretch>
              <a:fillRect/>
            </a:stretch>
          </a:blipFill>
        </p:spPr>
      </p:sp>
      <p:sp>
        <p:nvSpPr>
          <p:cNvPr id="9" name="TextBox 9"/>
          <p:cNvSpPr txBox="1"/>
          <p:nvPr/>
        </p:nvSpPr>
        <p:spPr>
          <a:xfrm>
            <a:off x="1028700" y="3277270"/>
            <a:ext cx="11470061" cy="2506523"/>
          </a:xfrm>
          <a:prstGeom prst="rect">
            <a:avLst/>
          </a:prstGeom>
        </p:spPr>
        <p:txBody>
          <a:bodyPr lIns="0" tIns="0" rIns="0" bIns="0" rtlCol="0" anchor="t">
            <a:spAutoFit/>
          </a:bodyPr>
          <a:lstStyle/>
          <a:p>
            <a:pPr algn="ctr">
              <a:lnSpc>
                <a:spcPts val="5867"/>
              </a:lnSpc>
            </a:pPr>
            <a:r>
              <a:rPr lang="en-US" sz="8148">
                <a:solidFill>
                  <a:srgbClr val="CB6CE6"/>
                </a:solidFill>
                <a:latin typeface="Times New Roman"/>
              </a:rPr>
              <a:t>GENERATIVE - AI </a:t>
            </a:r>
          </a:p>
          <a:p>
            <a:pPr algn="ctr">
              <a:lnSpc>
                <a:spcPts val="5867"/>
              </a:lnSpc>
            </a:pPr>
            <a:endParaRPr/>
          </a:p>
          <a:p>
            <a:pPr algn="ctr">
              <a:lnSpc>
                <a:spcPts val="5867"/>
              </a:lnSpc>
            </a:pPr>
            <a:r>
              <a:rPr lang="en-US" sz="8148">
                <a:solidFill>
                  <a:srgbClr val="CB6CE6"/>
                </a:solidFill>
                <a:latin typeface="Times New Roman"/>
              </a:rPr>
              <a:t>PROJECT</a:t>
            </a:r>
          </a:p>
        </p:txBody>
      </p:sp>
      <p:sp>
        <p:nvSpPr>
          <p:cNvPr id="10" name="Freeform 10"/>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cstate="print"/>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cstate="print"/>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sp>
        <p:nvSpPr>
          <p:cNvPr id="4" name="Freeform 4"/>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cstate="print"/>
            <a:stretch>
              <a:fillRect/>
            </a:stretch>
          </a:blipFill>
        </p:spPr>
      </p:sp>
      <p:sp>
        <p:nvSpPr>
          <p:cNvPr id="5" name="TextBox 5"/>
          <p:cNvSpPr txBox="1"/>
          <p:nvPr/>
        </p:nvSpPr>
        <p:spPr>
          <a:xfrm>
            <a:off x="5173707" y="1519597"/>
            <a:ext cx="10262547" cy="1109341"/>
          </a:xfrm>
          <a:prstGeom prst="rect">
            <a:avLst/>
          </a:prstGeom>
        </p:spPr>
        <p:txBody>
          <a:bodyPr lIns="0" tIns="0" rIns="0" bIns="0" rtlCol="0" anchor="t">
            <a:spAutoFit/>
          </a:bodyPr>
          <a:lstStyle/>
          <a:p>
            <a:pPr marL="0" lvl="0" indent="0" algn="ctr">
              <a:lnSpc>
                <a:spcPts val="6352"/>
              </a:lnSpc>
              <a:spcBef>
                <a:spcPct val="0"/>
              </a:spcBef>
            </a:pPr>
            <a:r>
              <a:rPr lang="en-US" sz="8822" u="sng">
                <a:solidFill>
                  <a:srgbClr val="FF66C4"/>
                </a:solidFill>
                <a:latin typeface="Times New Roman"/>
              </a:rPr>
              <a:t>PROJECT  TITLE</a:t>
            </a:r>
          </a:p>
        </p:txBody>
      </p:sp>
      <p:sp>
        <p:nvSpPr>
          <p:cNvPr id="6" name="TextBox 6"/>
          <p:cNvSpPr txBox="1"/>
          <p:nvPr/>
        </p:nvSpPr>
        <p:spPr>
          <a:xfrm>
            <a:off x="1263539" y="3700038"/>
            <a:ext cx="16482357" cy="2369551"/>
          </a:xfrm>
          <a:prstGeom prst="rect">
            <a:avLst/>
          </a:prstGeom>
        </p:spPr>
        <p:txBody>
          <a:bodyPr lIns="0" tIns="0" rIns="0" bIns="0" rtlCol="0" anchor="t">
            <a:spAutoFit/>
          </a:bodyPr>
          <a:lstStyle/>
          <a:p>
            <a:pPr>
              <a:lnSpc>
                <a:spcPts val="9044"/>
              </a:lnSpc>
            </a:pPr>
            <a:r>
              <a:rPr lang="en-US" sz="6460">
                <a:solidFill>
                  <a:srgbClr val="FF914D"/>
                </a:solidFill>
                <a:latin typeface="Times New Roman"/>
              </a:rPr>
              <a:t>FASHION  MNIST  USING  DEEP LEARNING  (CNN)  ALGORITHM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170479" y="1696073"/>
            <a:ext cx="7495599" cy="6044838"/>
          </a:xfrm>
          <a:custGeom>
            <a:avLst/>
            <a:gdLst/>
            <a:ahLst/>
            <a:cxnLst/>
            <a:rect l="l" t="t" r="r" b="b"/>
            <a:pathLst>
              <a:path w="7495599" h="6044838">
                <a:moveTo>
                  <a:pt x="0" y="0"/>
                </a:moveTo>
                <a:lnTo>
                  <a:pt x="7495599" y="0"/>
                </a:lnTo>
                <a:lnTo>
                  <a:pt x="7495599" y="6044837"/>
                </a:lnTo>
                <a:lnTo>
                  <a:pt x="0" y="6044837"/>
                </a:lnTo>
                <a:lnTo>
                  <a:pt x="0" y="0"/>
                </a:lnTo>
                <a:close/>
              </a:path>
            </a:pathLst>
          </a:custGeom>
          <a:blipFill>
            <a:blip r:embed="rId2" cstate="print"/>
            <a:stretch>
              <a:fillRect/>
            </a:stretch>
          </a:blipFill>
        </p:spPr>
      </p:sp>
      <p:sp>
        <p:nvSpPr>
          <p:cNvPr id="3" name="TextBox 3"/>
          <p:cNvSpPr txBox="1"/>
          <p:nvPr/>
        </p:nvSpPr>
        <p:spPr>
          <a:xfrm>
            <a:off x="702977" y="1452049"/>
            <a:ext cx="9060724" cy="1492068"/>
          </a:xfrm>
          <a:prstGeom prst="rect">
            <a:avLst/>
          </a:prstGeom>
        </p:spPr>
        <p:txBody>
          <a:bodyPr lIns="0" tIns="0" rIns="0" bIns="0" rtlCol="0" anchor="t">
            <a:spAutoFit/>
          </a:bodyPr>
          <a:lstStyle/>
          <a:p>
            <a:pPr marL="0" lvl="0" indent="0" algn="ctr">
              <a:lnSpc>
                <a:spcPts val="10000"/>
              </a:lnSpc>
              <a:spcBef>
                <a:spcPct val="0"/>
              </a:spcBef>
            </a:pPr>
            <a:r>
              <a:rPr lang="en-US" sz="13890">
                <a:solidFill>
                  <a:srgbClr val="5CE1E6"/>
                </a:solidFill>
                <a:latin typeface="Computer Says No"/>
              </a:rPr>
              <a:t>PROJECT SCOPE</a:t>
            </a:r>
          </a:p>
        </p:txBody>
      </p:sp>
      <p:sp>
        <p:nvSpPr>
          <p:cNvPr id="4" name="TextBox 4"/>
          <p:cNvSpPr txBox="1"/>
          <p:nvPr/>
        </p:nvSpPr>
        <p:spPr>
          <a:xfrm>
            <a:off x="569088" y="3240364"/>
            <a:ext cx="9601391" cy="4500546"/>
          </a:xfrm>
          <a:prstGeom prst="rect">
            <a:avLst/>
          </a:prstGeom>
        </p:spPr>
        <p:txBody>
          <a:bodyPr lIns="0" tIns="0" rIns="0" bIns="0" rtlCol="0" anchor="t">
            <a:spAutoFit/>
          </a:bodyPr>
          <a:lstStyle/>
          <a:p>
            <a:pPr>
              <a:lnSpc>
                <a:spcPts val="4463"/>
              </a:lnSpc>
            </a:pPr>
            <a:r>
              <a:rPr lang="en-US" sz="3188">
                <a:solidFill>
                  <a:srgbClr val="FCCEDF"/>
                </a:solidFill>
                <a:latin typeface="Poppins Light"/>
              </a:rPr>
              <a:t>This project aims to leverage deep learning techniques to solve the problem of fashion item recognition from images. By building and training a robust deep learning model, we can achieve accurate classification of fashion items, enabling various applications in e-commerce, fashion industry, and retail analytics.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03542" y="2999228"/>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cstate="print"/>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cstate="print"/>
            <a:stretch>
              <a:fillRect/>
            </a:stretch>
          </a:blipFill>
        </p:spPr>
      </p:sp>
      <p:sp>
        <p:nvSpPr>
          <p:cNvPr id="4" name="TextBox 4"/>
          <p:cNvSpPr txBox="1"/>
          <p:nvPr/>
        </p:nvSpPr>
        <p:spPr>
          <a:xfrm>
            <a:off x="5237894" y="1533525"/>
            <a:ext cx="9427188"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7ED957"/>
                </a:solidFill>
                <a:latin typeface="Computer Says No"/>
              </a:rPr>
              <a:t>PROPOSED SOLUTION</a:t>
            </a:r>
          </a:p>
        </p:txBody>
      </p:sp>
      <p:sp>
        <p:nvSpPr>
          <p:cNvPr id="5" name="TextBox 5"/>
          <p:cNvSpPr txBox="1"/>
          <p:nvPr/>
        </p:nvSpPr>
        <p:spPr>
          <a:xfrm>
            <a:off x="6756735" y="3930546"/>
            <a:ext cx="10686155" cy="3664369"/>
          </a:xfrm>
          <a:prstGeom prst="rect">
            <a:avLst/>
          </a:prstGeom>
        </p:spPr>
        <p:txBody>
          <a:bodyPr lIns="0" tIns="0" rIns="0" bIns="0" rtlCol="0" anchor="t">
            <a:spAutoFit/>
          </a:bodyPr>
          <a:lstStyle/>
          <a:p>
            <a:pPr>
              <a:lnSpc>
                <a:spcPts val="4133"/>
              </a:lnSpc>
            </a:pPr>
            <a:r>
              <a:rPr lang="en-US" sz="2551">
                <a:solidFill>
                  <a:srgbClr val="FFDE59"/>
                </a:solidFill>
                <a:latin typeface="Poppins Light"/>
              </a:rPr>
              <a:t>By implementing a CNN-based solution for fashion item recognition and following the proposed approach, we aim to develop an accurate and scalable system capable of classifying fashion items from images with high precision. This solution can be applied to various applications in e-commerce, fashion industry, and retail analytics, facilitating automated categorization and improving user experience.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cstate="print"/>
            <a:stretch>
              <a:fillRect/>
            </a:stretch>
          </a:blipFill>
        </p:spPr>
      </p:sp>
      <p:sp>
        <p:nvSpPr>
          <p:cNvPr id="3" name="TextBox 3"/>
          <p:cNvSpPr txBox="1"/>
          <p:nvPr/>
        </p:nvSpPr>
        <p:spPr>
          <a:xfrm>
            <a:off x="1510939" y="1444680"/>
            <a:ext cx="14024419" cy="870714"/>
          </a:xfrm>
          <a:prstGeom prst="rect">
            <a:avLst/>
          </a:prstGeom>
        </p:spPr>
        <p:txBody>
          <a:bodyPr lIns="0" tIns="0" rIns="0" bIns="0" rtlCol="0" anchor="t">
            <a:spAutoFit/>
          </a:bodyPr>
          <a:lstStyle/>
          <a:p>
            <a:pPr marL="0" lvl="0" indent="0" algn="just">
              <a:lnSpc>
                <a:spcPts val="4996"/>
              </a:lnSpc>
              <a:spcBef>
                <a:spcPct val="0"/>
              </a:spcBef>
            </a:pPr>
            <a:r>
              <a:rPr lang="en-US" sz="6939">
                <a:solidFill>
                  <a:srgbClr val="7ED957"/>
                </a:solidFill>
                <a:latin typeface="Times New Roman"/>
              </a:rPr>
              <a:t>SYSTEM  APPROACH -  CONT</a:t>
            </a:r>
          </a:p>
        </p:txBody>
      </p:sp>
      <p:grpSp>
        <p:nvGrpSpPr>
          <p:cNvPr id="4" name="Group 4"/>
          <p:cNvGrpSpPr/>
          <p:nvPr/>
        </p:nvGrpSpPr>
        <p:grpSpPr>
          <a:xfrm>
            <a:off x="1241184" y="2730966"/>
            <a:ext cx="6796915" cy="1431354"/>
            <a:chOff x="0" y="0"/>
            <a:chExt cx="1790134" cy="376982"/>
          </a:xfrm>
        </p:grpSpPr>
        <p:sp>
          <p:nvSpPr>
            <p:cNvPr id="5" name="Freeform 5"/>
            <p:cNvSpPr/>
            <p:nvPr/>
          </p:nvSpPr>
          <p:spPr>
            <a:xfrm>
              <a:off x="0" y="0"/>
              <a:ext cx="1790134" cy="376982"/>
            </a:xfrm>
            <a:custGeom>
              <a:avLst/>
              <a:gdLst/>
              <a:ahLst/>
              <a:cxnLst/>
              <a:rect l="l" t="t" r="r" b="b"/>
              <a:pathLst>
                <a:path w="1790134" h="376982">
                  <a:moveTo>
                    <a:pt x="0" y="0"/>
                  </a:moveTo>
                  <a:lnTo>
                    <a:pt x="1790134" y="0"/>
                  </a:lnTo>
                  <a:lnTo>
                    <a:pt x="1790134" y="376982"/>
                  </a:lnTo>
                  <a:lnTo>
                    <a:pt x="0" y="376982"/>
                  </a:lnTo>
                  <a:close/>
                </a:path>
              </a:pathLst>
            </a:custGeom>
            <a:solidFill>
              <a:srgbClr val="000000">
                <a:alpha val="0"/>
              </a:srgbClr>
            </a:solidFill>
            <a:ln w="19050" cap="sq">
              <a:solidFill>
                <a:srgbClr val="FFFFFF"/>
              </a:solidFill>
              <a:prstDash val="solid"/>
              <a:miter/>
            </a:ln>
          </p:spPr>
        </p:sp>
        <p:sp>
          <p:nvSpPr>
            <p:cNvPr id="6" name="TextBox 6"/>
            <p:cNvSpPr txBox="1"/>
            <p:nvPr/>
          </p:nvSpPr>
          <p:spPr>
            <a:xfrm>
              <a:off x="0" y="-200025"/>
              <a:ext cx="1790134" cy="577007"/>
            </a:xfrm>
            <a:prstGeom prst="rect">
              <a:avLst/>
            </a:prstGeom>
          </p:spPr>
          <p:txBody>
            <a:bodyPr lIns="50800" tIns="50800" rIns="50800" bIns="50800" rtlCol="0" anchor="ctr"/>
            <a:lstStyle/>
            <a:p>
              <a:pPr marL="0" lvl="1" indent="0" algn="ctr">
                <a:lnSpc>
                  <a:spcPts val="5326"/>
                </a:lnSpc>
                <a:spcBef>
                  <a:spcPct val="0"/>
                </a:spcBef>
              </a:pPr>
              <a:r>
                <a:rPr lang="en-US" sz="3288" u="sng">
                  <a:solidFill>
                    <a:srgbClr val="7ED957"/>
                  </a:solidFill>
                  <a:latin typeface="Times New Roman Bold"/>
                </a:rPr>
                <a:t>SOFTWARE REQUIREMENT</a:t>
              </a:r>
            </a:p>
          </p:txBody>
        </p:sp>
      </p:grpSp>
      <p:sp>
        <p:nvSpPr>
          <p:cNvPr id="7" name="TextBox 7"/>
          <p:cNvSpPr txBox="1"/>
          <p:nvPr/>
        </p:nvSpPr>
        <p:spPr>
          <a:xfrm>
            <a:off x="3428031" y="4136606"/>
            <a:ext cx="13094881" cy="5742343"/>
          </a:xfrm>
          <a:prstGeom prst="rect">
            <a:avLst/>
          </a:prstGeom>
        </p:spPr>
        <p:txBody>
          <a:bodyPr lIns="0" tIns="0" rIns="0" bIns="0" rtlCol="0" anchor="t">
            <a:spAutoFit/>
          </a:bodyPr>
          <a:lstStyle/>
          <a:p>
            <a:pPr marL="615673" lvl="1" indent="-307836">
              <a:lnSpc>
                <a:spcPts val="4619"/>
              </a:lnSpc>
              <a:buFont typeface="Arial"/>
              <a:buChar char="•"/>
            </a:pPr>
            <a:r>
              <a:rPr lang="en-US" sz="2851">
                <a:solidFill>
                  <a:srgbClr val="7ED957"/>
                </a:solidFill>
                <a:latin typeface="Times New Roman"/>
              </a:rPr>
              <a:t>Python (&gt;= 3.5): Python is the primary programming language for deep learning projects.</a:t>
            </a:r>
          </a:p>
          <a:p>
            <a:pPr marL="615673" lvl="1" indent="-307836">
              <a:lnSpc>
                <a:spcPts val="4619"/>
              </a:lnSpc>
              <a:buFont typeface="Arial"/>
              <a:buChar char="•"/>
            </a:pPr>
            <a:r>
              <a:rPr lang="en-US" sz="2851">
                <a:solidFill>
                  <a:srgbClr val="7ED957"/>
                </a:solidFill>
                <a:latin typeface="Times New Roman"/>
              </a:rPr>
              <a:t>Deep Learning Library</a:t>
            </a:r>
          </a:p>
          <a:p>
            <a:pPr marL="594083" lvl="1" indent="-297042">
              <a:lnSpc>
                <a:spcPts val="4457"/>
              </a:lnSpc>
              <a:buFont typeface="Arial"/>
              <a:buChar char="•"/>
            </a:pPr>
            <a:r>
              <a:rPr lang="en-US" sz="2751">
                <a:solidFill>
                  <a:srgbClr val="7ED957"/>
                </a:solidFill>
                <a:latin typeface="Times New Roman"/>
              </a:rPr>
              <a:t>TensorFlow or Keras: These are popular open-source libraries providing tools for building and training deep learning models. Keras often runs on top of TensorFlow.</a:t>
            </a:r>
          </a:p>
          <a:p>
            <a:pPr marL="615673" lvl="1" indent="-307836">
              <a:lnSpc>
                <a:spcPts val="4619"/>
              </a:lnSpc>
              <a:buFont typeface="Arial"/>
              <a:buChar char="•"/>
            </a:pPr>
            <a:r>
              <a:rPr lang="en-US" sz="2851">
                <a:solidFill>
                  <a:srgbClr val="7ED957"/>
                </a:solidFill>
                <a:latin typeface="Times New Roman"/>
              </a:rPr>
              <a:t>NumPy: Provides numerical computing functionalities used for data manipulation.</a:t>
            </a:r>
          </a:p>
          <a:p>
            <a:pPr marL="615673" lvl="1" indent="-307836">
              <a:lnSpc>
                <a:spcPts val="4619"/>
              </a:lnSpc>
              <a:buFont typeface="Arial"/>
              <a:buChar char="•"/>
            </a:pPr>
            <a:r>
              <a:rPr lang="en-US" sz="2851">
                <a:solidFill>
                  <a:srgbClr val="7ED957"/>
                </a:solidFill>
                <a:latin typeface="Times New Roman"/>
              </a:rPr>
              <a:t>Matplotlib: Used for creating visualizations of the model's performance (accuracy, loss curves etc.).</a:t>
            </a:r>
          </a:p>
          <a:p>
            <a:pPr>
              <a:lnSpc>
                <a:spcPts val="4133"/>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0" y="693620"/>
            <a:ext cx="6669191" cy="8899760"/>
            <a:chOff x="0" y="0"/>
            <a:chExt cx="7708744" cy="10287000"/>
          </a:xfrm>
        </p:grpSpPr>
        <p:sp>
          <p:nvSpPr>
            <p:cNvPr id="3" name="Freeform 3"/>
            <p:cNvSpPr/>
            <p:nvPr/>
          </p:nvSpPr>
          <p:spPr>
            <a:xfrm>
              <a:off x="0" y="0"/>
              <a:ext cx="7708744" cy="10287000"/>
            </a:xfrm>
            <a:custGeom>
              <a:avLst/>
              <a:gdLst/>
              <a:ahLst/>
              <a:cxnLst/>
              <a:rect l="l" t="t" r="r" b="b"/>
              <a:pathLst>
                <a:path w="7708744" h="10287000">
                  <a:moveTo>
                    <a:pt x="7708743" y="762"/>
                  </a:moveTo>
                  <a:cubicBezTo>
                    <a:pt x="7705095" y="20447"/>
                    <a:pt x="7701788" y="40132"/>
                    <a:pt x="7697797" y="59690"/>
                  </a:cubicBezTo>
                  <a:cubicBezTo>
                    <a:pt x="7612162" y="485521"/>
                    <a:pt x="7526413" y="911225"/>
                    <a:pt x="7440778" y="1337056"/>
                  </a:cubicBezTo>
                  <a:cubicBezTo>
                    <a:pt x="7314207" y="1966722"/>
                    <a:pt x="7187978" y="2596388"/>
                    <a:pt x="7061293" y="3225927"/>
                  </a:cubicBezTo>
                  <a:cubicBezTo>
                    <a:pt x="6905645" y="3999103"/>
                    <a:pt x="6749541" y="4772152"/>
                    <a:pt x="6593892" y="5545328"/>
                  </a:cubicBezTo>
                  <a:cubicBezTo>
                    <a:pt x="6459796" y="6211443"/>
                    <a:pt x="6325927" y="6877558"/>
                    <a:pt x="6191944" y="7543800"/>
                  </a:cubicBezTo>
                  <a:cubicBezTo>
                    <a:pt x="6074267" y="8129016"/>
                    <a:pt x="5956819" y="8714105"/>
                    <a:pt x="5838914" y="9299194"/>
                  </a:cubicBezTo>
                  <a:cubicBezTo>
                    <a:pt x="5772664" y="9628251"/>
                    <a:pt x="5705843" y="9957181"/>
                    <a:pt x="5639251" y="10286238"/>
                  </a:cubicBezTo>
                  <a:cubicBezTo>
                    <a:pt x="3770447" y="10286238"/>
                    <a:pt x="1901758" y="10286111"/>
                    <a:pt x="33068" y="10287000"/>
                  </a:cubicBezTo>
                  <a:cubicBezTo>
                    <a:pt x="6043" y="10287000"/>
                    <a:pt x="0" y="10280269"/>
                    <a:pt x="0" y="10250043"/>
                  </a:cubicBezTo>
                  <a:cubicBezTo>
                    <a:pt x="684" y="6845681"/>
                    <a:pt x="684" y="3441319"/>
                    <a:pt x="0" y="36957"/>
                  </a:cubicBezTo>
                  <a:cubicBezTo>
                    <a:pt x="0" y="6731"/>
                    <a:pt x="6043" y="0"/>
                    <a:pt x="33068" y="0"/>
                  </a:cubicBezTo>
                  <a:cubicBezTo>
                    <a:pt x="2591627" y="762"/>
                    <a:pt x="5150185" y="762"/>
                    <a:pt x="7708743" y="762"/>
                  </a:cubicBezTo>
                  <a:close/>
                </a:path>
              </a:pathLst>
            </a:custGeom>
            <a:blipFill>
              <a:blip r:embed="rId2" cstate="print"/>
              <a:stretch>
                <a:fillRect l="-49959" r="-49959"/>
              </a:stretch>
            </a:blipFill>
          </p:spPr>
        </p:sp>
      </p:grpSp>
      <p:sp>
        <p:nvSpPr>
          <p:cNvPr id="4" name="TextBox 4"/>
          <p:cNvSpPr txBox="1"/>
          <p:nvPr/>
        </p:nvSpPr>
        <p:spPr>
          <a:xfrm>
            <a:off x="7363526" y="726956"/>
            <a:ext cx="8652476" cy="1032113"/>
          </a:xfrm>
          <a:prstGeom prst="rect">
            <a:avLst/>
          </a:prstGeom>
        </p:spPr>
        <p:txBody>
          <a:bodyPr lIns="0" tIns="0" rIns="0" bIns="0" rtlCol="0" anchor="t">
            <a:spAutoFit/>
          </a:bodyPr>
          <a:lstStyle/>
          <a:p>
            <a:pPr marL="0" lvl="0" indent="0">
              <a:lnSpc>
                <a:spcPts val="6934"/>
              </a:lnSpc>
              <a:spcBef>
                <a:spcPct val="0"/>
              </a:spcBef>
            </a:pPr>
            <a:r>
              <a:rPr lang="en-US" sz="9631">
                <a:solidFill>
                  <a:srgbClr val="7ED957"/>
                </a:solidFill>
                <a:latin typeface="Computer Says No"/>
              </a:rPr>
              <a:t>ALGORITHM:</a:t>
            </a:r>
          </a:p>
        </p:txBody>
      </p:sp>
      <p:sp>
        <p:nvSpPr>
          <p:cNvPr id="5" name="TextBox 5"/>
          <p:cNvSpPr txBox="1"/>
          <p:nvPr/>
        </p:nvSpPr>
        <p:spPr>
          <a:xfrm>
            <a:off x="6669191" y="2079997"/>
            <a:ext cx="10041145" cy="8244873"/>
          </a:xfrm>
          <a:prstGeom prst="rect">
            <a:avLst/>
          </a:prstGeom>
        </p:spPr>
        <p:txBody>
          <a:bodyPr lIns="0" tIns="0" rIns="0" bIns="0" rtlCol="0" anchor="t">
            <a:spAutoFit/>
          </a:bodyPr>
          <a:lstStyle/>
          <a:p>
            <a:pPr marL="516486" lvl="1" indent="-258243">
              <a:lnSpc>
                <a:spcPts val="3875"/>
              </a:lnSpc>
              <a:buFont typeface="Arial"/>
              <a:buChar char="•"/>
            </a:pPr>
            <a:r>
              <a:rPr lang="en-US" sz="2392" u="sng">
                <a:solidFill>
                  <a:srgbClr val="FFFFFF"/>
                </a:solidFill>
                <a:latin typeface="Poppins Light"/>
              </a:rPr>
              <a:t>Convolutional Layers</a:t>
            </a:r>
            <a:r>
              <a:rPr lang="en-US" sz="2392">
                <a:solidFill>
                  <a:srgbClr val="FFFFFF"/>
                </a:solidFill>
                <a:latin typeface="Poppins Light"/>
              </a:rPr>
              <a:t>: These layers apply filters (also called kernels) to the input image. The filter slides across the image, performing element-wise multiplication with a specific region. The output is a feature map highlighting specific features the filter is designed to detect (e.g., edges, shapes).</a:t>
            </a:r>
          </a:p>
          <a:p>
            <a:pPr marL="516486" lvl="1" indent="-258243">
              <a:lnSpc>
                <a:spcPts val="3875"/>
              </a:lnSpc>
              <a:buFont typeface="Arial"/>
              <a:buChar char="•"/>
            </a:pPr>
            <a:r>
              <a:rPr lang="en-US" sz="2392" u="sng">
                <a:solidFill>
                  <a:srgbClr val="FFFFFF"/>
                </a:solidFill>
                <a:latin typeface="Poppins Light"/>
              </a:rPr>
              <a:t>Pooling Layers</a:t>
            </a:r>
            <a:r>
              <a:rPr lang="en-US" sz="2392">
                <a:solidFill>
                  <a:srgbClr val="FFFFFF"/>
                </a:solidFill>
                <a:latin typeface="Poppins Light"/>
              </a:rPr>
              <a:t>: These layers downsample the feature maps by applying functions like average or max pooling, reducing the image size and computational complexity while preserving important features.</a:t>
            </a:r>
          </a:p>
          <a:p>
            <a:pPr marL="516486" lvl="1" indent="-258243">
              <a:lnSpc>
                <a:spcPts val="3875"/>
              </a:lnSpc>
              <a:buFont typeface="Arial"/>
              <a:buChar char="•"/>
            </a:pPr>
            <a:r>
              <a:rPr lang="en-US" sz="2392" u="sng">
                <a:solidFill>
                  <a:srgbClr val="FFFFFF"/>
                </a:solidFill>
                <a:latin typeface="Poppins Light"/>
              </a:rPr>
              <a:t>Activation Layers</a:t>
            </a:r>
            <a:r>
              <a:rPr lang="en-US" sz="2392">
                <a:solidFill>
                  <a:srgbClr val="FFFFFF"/>
                </a:solidFill>
                <a:latin typeface="Poppins Light"/>
              </a:rPr>
              <a:t>: These layers introduce non-linearity into the network, allowing the model to learn complex patterns. Common activation functions include ReLU (Rectified Linear Unit).</a:t>
            </a:r>
          </a:p>
          <a:p>
            <a:pPr marL="516486" lvl="1" indent="-258243">
              <a:lnSpc>
                <a:spcPts val="3875"/>
              </a:lnSpc>
              <a:buFont typeface="Arial"/>
              <a:buChar char="•"/>
            </a:pPr>
            <a:r>
              <a:rPr lang="en-US" sz="2392" u="sng">
                <a:solidFill>
                  <a:srgbClr val="FFFFFF"/>
                </a:solidFill>
                <a:latin typeface="Poppins Light"/>
              </a:rPr>
              <a:t>Fully-Connected Layers</a:t>
            </a:r>
            <a:r>
              <a:rPr lang="en-US" sz="2392">
                <a:solidFill>
                  <a:srgbClr val="FFFFFF"/>
                </a:solidFill>
                <a:latin typeface="Poppins Light"/>
              </a:rPr>
              <a:t>: Similar to traditional neural networks, these layers perform classifications based on the extracted features.</a:t>
            </a:r>
          </a:p>
          <a:p>
            <a:pPr>
              <a:lnSpc>
                <a:spcPts val="3875"/>
              </a:lnSpc>
            </a:pPr>
            <a:endParaRPr/>
          </a:p>
        </p:txBody>
      </p:sp>
      <p:sp>
        <p:nvSpPr>
          <p:cNvPr id="6" name="Freeform 6"/>
          <p:cNvSpPr/>
          <p:nvPr/>
        </p:nvSpPr>
        <p:spPr>
          <a:xfrm>
            <a:off x="10571271" y="-3418119"/>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cstate="print"/>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028700" y="835214"/>
            <a:ext cx="8652476" cy="1034793"/>
          </a:xfrm>
          <a:prstGeom prst="rect">
            <a:avLst/>
          </a:prstGeom>
        </p:spPr>
        <p:txBody>
          <a:bodyPr lIns="0" tIns="0" rIns="0" bIns="0" rtlCol="0" anchor="t">
            <a:spAutoFit/>
          </a:bodyPr>
          <a:lstStyle/>
          <a:p>
            <a:pPr marL="0" lvl="0" indent="0">
              <a:lnSpc>
                <a:spcPts val="6934"/>
              </a:lnSpc>
              <a:spcBef>
                <a:spcPct val="0"/>
              </a:spcBef>
            </a:pPr>
            <a:r>
              <a:rPr lang="en-US" sz="9631">
                <a:solidFill>
                  <a:srgbClr val="7ED957"/>
                </a:solidFill>
                <a:latin typeface="Computer Says No"/>
              </a:rPr>
              <a:t>DEPLOYMENT</a:t>
            </a:r>
          </a:p>
        </p:txBody>
      </p:sp>
      <p:sp>
        <p:nvSpPr>
          <p:cNvPr id="3" name="TextBox 3"/>
          <p:cNvSpPr txBox="1"/>
          <p:nvPr/>
        </p:nvSpPr>
        <p:spPr>
          <a:xfrm>
            <a:off x="892848" y="1753026"/>
            <a:ext cx="16011379" cy="8285126"/>
          </a:xfrm>
          <a:prstGeom prst="rect">
            <a:avLst/>
          </a:prstGeom>
        </p:spPr>
        <p:txBody>
          <a:bodyPr lIns="0" tIns="0" rIns="0" bIns="0" rtlCol="0" anchor="t">
            <a:spAutoFit/>
          </a:bodyPr>
          <a:lstStyle/>
          <a:p>
            <a:pPr marL="518565" lvl="1" indent="-259282">
              <a:lnSpc>
                <a:spcPts val="3891"/>
              </a:lnSpc>
              <a:buAutoNum type="arabicPeriod"/>
            </a:pPr>
            <a:r>
              <a:rPr lang="en-US" sz="2401">
                <a:solidFill>
                  <a:srgbClr val="FFDE59"/>
                </a:solidFill>
                <a:latin typeface="Poppins Light"/>
              </a:rPr>
              <a:t>On-Premises Deployment:</a:t>
            </a:r>
          </a:p>
          <a:p>
            <a:pPr marL="1037130" lvl="2" indent="-345710">
              <a:lnSpc>
                <a:spcPts val="3891"/>
              </a:lnSpc>
              <a:buFont typeface="Arial"/>
              <a:buChar char="⚬"/>
            </a:pPr>
            <a:r>
              <a:rPr lang="en-US" sz="2401">
                <a:solidFill>
                  <a:srgbClr val="FFDE59"/>
                </a:solidFill>
                <a:latin typeface="Poppins Light"/>
              </a:rPr>
              <a:t>Deploy the trained CNN model on local servers or dedicated hardware within the organization's infrastructure.</a:t>
            </a:r>
          </a:p>
          <a:p>
            <a:pPr marL="1080312" lvl="2" indent="-360104">
              <a:lnSpc>
                <a:spcPts val="4053"/>
              </a:lnSpc>
              <a:buFont typeface="Arial"/>
              <a:buChar char="⚬"/>
            </a:pPr>
            <a:r>
              <a:rPr lang="en-US" sz="2501">
                <a:solidFill>
                  <a:srgbClr val="FFDE59"/>
                </a:solidFill>
                <a:latin typeface="Poppins Light"/>
              </a:rPr>
              <a:t>Utilize frameworks such as TensorFlow Serving or Flask to create an API endpoint for serving predictions over HTTP.</a:t>
            </a:r>
          </a:p>
          <a:p>
            <a:pPr marL="518565" lvl="1" indent="-259282">
              <a:lnSpc>
                <a:spcPts val="3891"/>
              </a:lnSpc>
              <a:buAutoNum type="arabicPeriod"/>
            </a:pPr>
            <a:r>
              <a:rPr lang="en-US" sz="2401">
                <a:solidFill>
                  <a:srgbClr val="FFDE59"/>
                </a:solidFill>
                <a:latin typeface="Poppins Light"/>
              </a:rPr>
              <a:t>Cloud Deployment:</a:t>
            </a:r>
          </a:p>
          <a:p>
            <a:pPr marL="1037130" lvl="2" indent="-345710">
              <a:lnSpc>
                <a:spcPts val="3891"/>
              </a:lnSpc>
              <a:buFont typeface="Arial"/>
              <a:buChar char="⚬"/>
            </a:pPr>
            <a:r>
              <a:rPr lang="en-US" sz="2401">
                <a:solidFill>
                  <a:srgbClr val="FFDE59"/>
                </a:solidFill>
                <a:latin typeface="Poppins Light"/>
              </a:rPr>
              <a:t>Utilize cloud-based services such as AWS Lambda, Google Cloud Functions, or Microsoft Azure Functions to deploy the model as serverless functions, allowing for automatic scaling and efficient resource utilization.</a:t>
            </a:r>
          </a:p>
          <a:p>
            <a:pPr marL="1037130" lvl="2" indent="-345710">
              <a:lnSpc>
                <a:spcPts val="3891"/>
              </a:lnSpc>
              <a:buFont typeface="Arial"/>
              <a:buChar char="⚬"/>
            </a:pPr>
            <a:r>
              <a:rPr lang="en-US" sz="2401">
                <a:solidFill>
                  <a:srgbClr val="FFDE59"/>
                </a:solidFill>
                <a:latin typeface="Poppins Light"/>
              </a:rPr>
              <a:t>Use cloud-based GPU instances (e.g., AWS EC2, Google Compute Engine) for inference acceleration, especially for large-scale deployment scenarios or high-demand applications.</a:t>
            </a:r>
          </a:p>
          <a:p>
            <a:pPr marL="518565" lvl="1" indent="-259282">
              <a:lnSpc>
                <a:spcPts val="3891"/>
              </a:lnSpc>
              <a:buAutoNum type="arabicPeriod"/>
            </a:pPr>
            <a:r>
              <a:rPr lang="en-US" sz="2401">
                <a:solidFill>
                  <a:srgbClr val="FFDE59"/>
                </a:solidFill>
                <a:latin typeface="Poppins Light"/>
              </a:rPr>
              <a:t>Edge Deployment:</a:t>
            </a:r>
          </a:p>
          <a:p>
            <a:pPr marL="1037130" lvl="2" indent="-345710">
              <a:lnSpc>
                <a:spcPts val="3891"/>
              </a:lnSpc>
              <a:buFont typeface="Arial"/>
              <a:buChar char="⚬"/>
            </a:pPr>
            <a:r>
              <a:rPr lang="en-US" sz="2401">
                <a:solidFill>
                  <a:srgbClr val="FFDE59"/>
                </a:solidFill>
                <a:latin typeface="Poppins Light"/>
              </a:rPr>
              <a:t>Deploy the CNN model on edge devices such as smartphones, IoT devices, or edge servers for inference at the edge of the network, enabling low-latency and offline capabilities.</a:t>
            </a:r>
          </a:p>
          <a:p>
            <a:pPr marL="1037130" lvl="2" indent="-345710">
              <a:lnSpc>
                <a:spcPts val="3891"/>
              </a:lnSpc>
              <a:buFont typeface="Arial"/>
              <a:buChar char="⚬"/>
            </a:pPr>
            <a:r>
              <a:rPr lang="en-US" sz="2401">
                <a:solidFill>
                  <a:srgbClr val="FFDE59"/>
                </a:solidFill>
                <a:latin typeface="Poppins Light"/>
              </a:rPr>
              <a:t>Optimize the model for inference speed and memory footprint using techniques such as quantization, pruning, and model compression.</a:t>
            </a:r>
          </a:p>
          <a:p>
            <a:pPr>
              <a:lnSpc>
                <a:spcPts val="3729"/>
              </a:lnSpc>
            </a:pPr>
            <a:endParaRPr/>
          </a:p>
        </p:txBody>
      </p:sp>
      <p:sp>
        <p:nvSpPr>
          <p:cNvPr id="4" name="Freeform 4"/>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cstate="print"/>
            <a:stretch>
              <a:fillRect/>
            </a:stretch>
          </a:blipFill>
        </p:spPr>
      </p:sp>
      <p:sp>
        <p:nvSpPr>
          <p:cNvPr id="5" name="Freeform 5"/>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6" name="Freeform 6"/>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cstate="print"/>
            <a:stretch>
              <a:fillRect/>
            </a:stretch>
          </a:blipFill>
        </p:spPr>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cstate="print"/>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cstate="print"/>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cstate="print"/>
            <a:stretch>
              <a:fillRect/>
            </a:stretch>
          </a:blipFill>
        </p:spPr>
      </p:sp>
      <p:sp>
        <p:nvSpPr>
          <p:cNvPr id="4" name="Freeform 4"/>
          <p:cNvSpPr/>
          <p:nvPr/>
        </p:nvSpPr>
        <p:spPr>
          <a:xfrm>
            <a:off x="6890208" y="3412088"/>
            <a:ext cx="7838013" cy="6141124"/>
          </a:xfrm>
          <a:custGeom>
            <a:avLst/>
            <a:gdLst/>
            <a:ahLst/>
            <a:cxnLst/>
            <a:rect l="l" t="t" r="r" b="b"/>
            <a:pathLst>
              <a:path w="7838013" h="6141124">
                <a:moveTo>
                  <a:pt x="0" y="0"/>
                </a:moveTo>
                <a:lnTo>
                  <a:pt x="7838013" y="0"/>
                </a:lnTo>
                <a:lnTo>
                  <a:pt x="7838013" y="6141124"/>
                </a:lnTo>
                <a:lnTo>
                  <a:pt x="0" y="6141124"/>
                </a:lnTo>
                <a:lnTo>
                  <a:pt x="0" y="0"/>
                </a:lnTo>
                <a:close/>
              </a:path>
            </a:pathLst>
          </a:custGeom>
          <a:blipFill>
            <a:blip r:embed="rId4" cstate="print"/>
            <a:stretch>
              <a:fillRect/>
            </a:stretch>
          </a:blipFill>
        </p:spPr>
      </p:sp>
      <p:sp>
        <p:nvSpPr>
          <p:cNvPr id="5" name="TextBox 5"/>
          <p:cNvSpPr txBox="1"/>
          <p:nvPr/>
        </p:nvSpPr>
        <p:spPr>
          <a:xfrm>
            <a:off x="720039" y="1447800"/>
            <a:ext cx="8297790" cy="1964288"/>
          </a:xfrm>
          <a:prstGeom prst="rect">
            <a:avLst/>
          </a:prstGeom>
        </p:spPr>
        <p:txBody>
          <a:bodyPr lIns="0" tIns="0" rIns="0" bIns="0" rtlCol="0" anchor="t">
            <a:spAutoFit/>
          </a:bodyPr>
          <a:lstStyle/>
          <a:p>
            <a:pPr marL="0" lvl="0" indent="0" algn="ctr">
              <a:lnSpc>
                <a:spcPts val="11275"/>
              </a:lnSpc>
              <a:spcBef>
                <a:spcPct val="0"/>
              </a:spcBef>
            </a:pPr>
            <a:r>
              <a:rPr lang="en-US" sz="15660">
                <a:solidFill>
                  <a:srgbClr val="6866E1"/>
                </a:solidFill>
                <a:latin typeface="Times New Roman Bold"/>
              </a:rPr>
              <a:t>RESULT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cstate="print"/>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cstate="print">
              <a:extLst>
                <a:ext uri="{96DAC541-7B7A-43D3-8B79-37D633B846F1}">
                  <asvg:svgBlip xmlns:asvg="http://schemas.microsoft.com/office/drawing/2016/SVG/main" xmlns="" r:embed="rId4"/>
                </a:ext>
              </a:extLst>
            </a:blip>
            <a:stretch>
              <a:fillRect t="-20258"/>
            </a:stretch>
          </a:blipFill>
        </p:spPr>
      </p:sp>
      <p:sp>
        <p:nvSpPr>
          <p:cNvPr id="4" name="Freeform 4"/>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5" cstate="print"/>
            <a:stretch>
              <a:fillRect/>
            </a:stretch>
          </a:blipFill>
        </p:spPr>
      </p:sp>
      <p:sp>
        <p:nvSpPr>
          <p:cNvPr id="5" name="TextBox 5"/>
          <p:cNvSpPr txBox="1"/>
          <p:nvPr/>
        </p:nvSpPr>
        <p:spPr>
          <a:xfrm>
            <a:off x="3337283" y="2060577"/>
            <a:ext cx="11613435" cy="1220930"/>
          </a:xfrm>
          <a:prstGeom prst="rect">
            <a:avLst/>
          </a:prstGeom>
        </p:spPr>
        <p:txBody>
          <a:bodyPr lIns="0" tIns="0" rIns="0" bIns="0" rtlCol="0" anchor="t">
            <a:spAutoFit/>
          </a:bodyPr>
          <a:lstStyle/>
          <a:p>
            <a:pPr marL="0" lvl="0" indent="0" algn="ctr">
              <a:lnSpc>
                <a:spcPts val="6995"/>
              </a:lnSpc>
              <a:spcBef>
                <a:spcPct val="0"/>
              </a:spcBef>
            </a:pPr>
            <a:r>
              <a:rPr lang="en-US" sz="9715">
                <a:solidFill>
                  <a:srgbClr val="6866E1"/>
                </a:solidFill>
                <a:latin typeface="Times New Roman"/>
              </a:rPr>
              <a:t>CONCLUSION</a:t>
            </a:r>
          </a:p>
        </p:txBody>
      </p:sp>
      <p:sp>
        <p:nvSpPr>
          <p:cNvPr id="6" name="TextBox 6"/>
          <p:cNvSpPr txBox="1"/>
          <p:nvPr/>
        </p:nvSpPr>
        <p:spPr>
          <a:xfrm>
            <a:off x="3679195" y="4146641"/>
            <a:ext cx="10469841" cy="3358723"/>
          </a:xfrm>
          <a:prstGeom prst="rect">
            <a:avLst/>
          </a:prstGeom>
        </p:spPr>
        <p:txBody>
          <a:bodyPr lIns="0" tIns="0" rIns="0" bIns="0" rtlCol="0" anchor="t">
            <a:spAutoFit/>
          </a:bodyPr>
          <a:lstStyle/>
          <a:p>
            <a:pPr marL="708543" lvl="1" indent="-354272">
              <a:lnSpc>
                <a:spcPts val="5316"/>
              </a:lnSpc>
              <a:buFont typeface="Arial"/>
              <a:buChar char="•"/>
            </a:pPr>
            <a:r>
              <a:rPr lang="en-US" sz="3281">
                <a:solidFill>
                  <a:srgbClr val="FFFFFF"/>
                </a:solidFill>
                <a:latin typeface="Times New Roman"/>
              </a:rPr>
              <a:t>Deep learning proves its effectiveness in the realm of image classification with the Fashion MNIST dataset. By leveraging Convolutional Neural Networks (CNNs), we can achieve impressive results in distinguishing various clothing articles.</a:t>
            </a:r>
          </a:p>
        </p:txBody>
      </p:sp>
      <p:sp>
        <p:nvSpPr>
          <p:cNvPr id="7" name="Freeform 7"/>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cstate="print"/>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544</Words>
  <Application>Microsoft Office PowerPoint</Application>
  <PresentationFormat>Custom</PresentationFormat>
  <Paragraphs>35</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Poppins Light</vt:lpstr>
      <vt:lpstr>Times New Roman</vt:lpstr>
      <vt:lpstr>Calibri</vt:lpstr>
      <vt:lpstr>Computer Says No</vt:lpstr>
      <vt:lpstr>Times New Roman Bold</vt:lpstr>
      <vt:lpstr>Office Theme</vt:lpstr>
      <vt:lpstr>Slide 1</vt:lpstr>
      <vt:lpstr>Slide 2</vt:lpstr>
      <vt:lpstr>Slide 3</vt:lpstr>
      <vt:lpstr>Slide 4</vt:lpstr>
      <vt:lpstr>Slide 5</vt:lpstr>
      <vt:lpstr>Slide 6</vt:lpstr>
      <vt:lpstr>Slide 7</vt:lpstr>
      <vt:lpstr>Slide 8</vt:lpstr>
      <vt:lpstr>Slide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Minimalist Modern AI Robot Presentation</dc:title>
  <dc:creator>god</dc:creator>
  <cp:lastModifiedBy>god</cp:lastModifiedBy>
  <cp:revision>1</cp:revision>
  <dcterms:created xsi:type="dcterms:W3CDTF">2006-08-16T00:00:00Z</dcterms:created>
  <dcterms:modified xsi:type="dcterms:W3CDTF">2024-04-03T13:27:13Z</dcterms:modified>
  <dc:identifier>DAGBWxohxTc</dc:identifier>
</cp:coreProperties>
</file>